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1"/>
  </p:notesMasterIdLst>
  <p:handoutMasterIdLst>
    <p:handoutMasterId r:id="rId52"/>
  </p:handoutMasterIdLst>
  <p:sldIdLst>
    <p:sldId id="299" r:id="rId2"/>
    <p:sldId id="473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72" r:id="rId18"/>
    <p:sldId id="443" r:id="rId19"/>
    <p:sldId id="444" r:id="rId20"/>
    <p:sldId id="445" r:id="rId21"/>
    <p:sldId id="446" r:id="rId22"/>
    <p:sldId id="447" r:id="rId23"/>
    <p:sldId id="448" r:id="rId24"/>
    <p:sldId id="471" r:id="rId25"/>
    <p:sldId id="449" r:id="rId26"/>
    <p:sldId id="450" r:id="rId27"/>
    <p:sldId id="451" r:id="rId28"/>
    <p:sldId id="474" r:id="rId29"/>
    <p:sldId id="475" r:id="rId30"/>
    <p:sldId id="452" r:id="rId31"/>
    <p:sldId id="365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3" r:id="rId42"/>
    <p:sldId id="462" r:id="rId43"/>
    <p:sldId id="464" r:id="rId44"/>
    <p:sldId id="465" r:id="rId45"/>
    <p:sldId id="466" r:id="rId46"/>
    <p:sldId id="468" r:id="rId47"/>
    <p:sldId id="467" r:id="rId48"/>
    <p:sldId id="469" r:id="rId49"/>
    <p:sldId id="26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10" d="100"/>
          <a:sy n="110" d="100"/>
        </p:scale>
        <p:origin x="66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5742" y="66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4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2" y="572448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 sz="18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9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8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1" y="448871"/>
            <a:ext cx="11351799" cy="5960258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7532" y="2001520"/>
            <a:ext cx="711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4800" kern="1800" spc="300" dirty="0">
                <a:solidFill>
                  <a:schemeClr val="bg1"/>
                </a:solidFill>
                <a:latin typeface="+mj-ea"/>
                <a:ea typeface="+mj-ea"/>
              </a:rPr>
              <a:t>강</a:t>
            </a:r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.python</a:t>
            </a:r>
            <a:endParaRPr lang="ko-KR" altLang="en-US" sz="4800" kern="1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1344" y="3210595"/>
            <a:ext cx="254923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반복문</a:t>
            </a:r>
            <a:endParaRPr lang="ko-KR" altLang="en-US" dirty="0">
              <a:solidFill>
                <a:srgbClr val="FFDB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05" y="2096249"/>
            <a:ext cx="697791" cy="697791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/>
              <a:t>py</a:t>
            </a:r>
            <a:r>
              <a:rPr lang="en-US" altLang="ko-KR" dirty="0"/>
              <a:t> 1</a:t>
            </a:r>
            <a:r>
              <a:rPr lang="ko-KR" altLang="en-US" dirty="0"/>
              <a:t>행의 </a:t>
            </a:r>
            <a:r>
              <a:rPr lang="en-US" altLang="ko-KR" dirty="0"/>
              <a:t>hap</a:t>
            </a:r>
            <a:r>
              <a:rPr lang="ko-KR" altLang="en-US" dirty="0"/>
              <a:t> 초기화 코드 추가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22" y="1223756"/>
            <a:ext cx="7993828" cy="294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62659" y="2326501"/>
            <a:ext cx="26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주의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변수와 </a:t>
            </a:r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변수의 값</a:t>
            </a:r>
          </a:p>
        </p:txBody>
      </p:sp>
    </p:spTree>
    <p:extLst>
      <p:ext uri="{BB962C8B-B14F-4D97-AF65-F5344CB8AC3E}">
        <p14:creationId xmlns:p14="http://schemas.microsoft.com/office/powerpoint/2010/main" val="417072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5"/>
            <a:ext cx="3645405" cy="509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11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85898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387850"/>
            <a:ext cx="808589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23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2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키보드로 입력한 값까지 합계 구하기</a:t>
            </a:r>
            <a:endParaRPr lang="en-US" altLang="ko-KR" dirty="0"/>
          </a:p>
          <a:p>
            <a:pPr lvl="1"/>
            <a:r>
              <a:rPr lang="ko-KR" altLang="en-US" dirty="0"/>
              <a:t> 키보드로 입력한 수까지의 합계 구하기 </a:t>
            </a:r>
            <a:endParaRPr lang="en-US" altLang="ko-KR" dirty="0"/>
          </a:p>
          <a:p>
            <a:pPr lvl="2"/>
            <a:r>
              <a:rPr lang="en-US" altLang="ko-KR" dirty="0"/>
              <a:t>input() </a:t>
            </a:r>
            <a:r>
              <a:rPr lang="ko-KR" altLang="en-US" dirty="0"/>
              <a:t>함수로 </a:t>
            </a:r>
            <a:r>
              <a:rPr lang="en-US" altLang="ko-KR" dirty="0"/>
              <a:t>1</a:t>
            </a:r>
            <a:r>
              <a:rPr lang="ko-KR" altLang="en-US" dirty="0"/>
              <a:t>부터 사용자가 입력한 수까지 합계 구하는 프로그램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9438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55841" y="2078851"/>
            <a:ext cx="5301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값 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함수로 사용자가 입력한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range(1, </a:t>
            </a:r>
            <a:r>
              <a:rPr lang="ko-KR" altLang="en-US" sz="1400" dirty="0">
                <a:solidFill>
                  <a:srgbClr val="FF0000"/>
                </a:solidFill>
              </a:rPr>
              <a:t>입력숫자</a:t>
            </a:r>
            <a:r>
              <a:rPr lang="en-US" altLang="ko-KR" sz="1400" dirty="0">
                <a:solidFill>
                  <a:srgbClr val="FF0000"/>
                </a:solidFill>
              </a:rPr>
              <a:t>+1, 1)</a:t>
            </a:r>
            <a:r>
              <a:rPr lang="ko-KR" altLang="en-US" sz="1400" dirty="0">
                <a:solidFill>
                  <a:srgbClr val="FF0000"/>
                </a:solidFill>
              </a:rPr>
              <a:t>을 사용해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사용자가 입력한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</a:rPr>
              <a:t>   숫자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씩 증가하면서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15881" y="4869160"/>
            <a:ext cx="522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숫자까지 합계를 구해 사용자가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숫자와 함께 출력</a:t>
            </a:r>
          </a:p>
        </p:txBody>
      </p:sp>
    </p:spTree>
    <p:extLst>
      <p:ext uri="{BB962C8B-B14F-4D97-AF65-F5344CB8AC3E}">
        <p14:creationId xmlns:p14="http://schemas.microsoft.com/office/powerpoint/2010/main" val="203266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52" y="1223755"/>
            <a:ext cx="8329395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11036" y="2213865"/>
            <a:ext cx="313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값 사용 </a:t>
            </a:r>
            <a:r>
              <a:rPr lang="en-US" altLang="ko-KR" sz="1400" dirty="0">
                <a:solidFill>
                  <a:srgbClr val="FF0000"/>
                </a:solidFill>
              </a:rPr>
              <a:t>range()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60866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99" y="1178750"/>
            <a:ext cx="8192267" cy="407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5" y="158379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출력하려는 단을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구구단의 각 행 출력</a:t>
            </a:r>
          </a:p>
        </p:txBody>
      </p:sp>
    </p:spTree>
    <p:extLst>
      <p:ext uri="{BB962C8B-B14F-4D97-AF65-F5344CB8AC3E}">
        <p14:creationId xmlns:p14="http://schemas.microsoft.com/office/powerpoint/2010/main" val="333072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908720"/>
            <a:ext cx="8217405" cy="29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1313766"/>
            <a:ext cx="6345705" cy="39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36061" y="2393885"/>
            <a:ext cx="2745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바깥쪽이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 도는 동안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안쪽은 각각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번씩 돌아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총 </a:t>
            </a:r>
            <a:r>
              <a:rPr lang="en-US" altLang="ko-KR" sz="1400" dirty="0">
                <a:solidFill>
                  <a:srgbClr val="FF0000"/>
                </a:solidFill>
              </a:rPr>
              <a:t>3× 2=6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115597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형식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23756"/>
            <a:ext cx="8192870" cy="103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53960"/>
            <a:ext cx="8192870" cy="2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91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구구단 출력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804" y="1673805"/>
            <a:ext cx="7206796" cy="27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1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처리 순서</a:t>
            </a:r>
            <a:endParaRPr lang="en-US" altLang="ko-KR" dirty="0"/>
          </a:p>
          <a:p>
            <a:pPr lvl="2"/>
            <a:r>
              <a:rPr lang="ko-KR" altLang="en-US" dirty="0"/>
              <a:t> 외부 변수인 </a:t>
            </a:r>
            <a:r>
              <a:rPr lang="en-US" altLang="ko-KR" dirty="0" err="1"/>
              <a:t>i</a:t>
            </a:r>
            <a:r>
              <a:rPr lang="ko-KR" altLang="en-US" dirty="0"/>
              <a:t>는 계속 </a:t>
            </a:r>
            <a:r>
              <a:rPr lang="en-US" altLang="ko-KR" dirty="0"/>
              <a:t>0, 1, 2</a:t>
            </a:r>
            <a:r>
              <a:rPr lang="ko-KR" altLang="en-US" dirty="0"/>
              <a:t>로 변경된 후 끝나지만</a:t>
            </a:r>
            <a:r>
              <a:rPr lang="en-US" altLang="ko-KR" dirty="0"/>
              <a:t>, </a:t>
            </a:r>
            <a:r>
              <a:rPr lang="ko-KR" altLang="en-US" dirty="0"/>
              <a:t>내부 변수인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20" y="1493786"/>
            <a:ext cx="8280920" cy="3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887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03776"/>
            <a:ext cx="4748613" cy="42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37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활용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구구단 출력</a:t>
            </a:r>
          </a:p>
          <a:p>
            <a:pPr marL="93662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583795"/>
            <a:ext cx="8204313" cy="4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0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9184" y="773113"/>
            <a:ext cx="10022194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00" y="1672719"/>
            <a:ext cx="405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단에서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단까지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단의 뒷자리 숫자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366030" y="2393885"/>
            <a:ext cx="3780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구구단을 형식에 맞추어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단이 끝나면 한 줄  띄우려고 사용</a:t>
            </a:r>
          </a:p>
        </p:txBody>
      </p:sp>
    </p:spTree>
    <p:extLst>
      <p:ext uri="{BB962C8B-B14F-4D97-AF65-F5344CB8AC3E}">
        <p14:creationId xmlns:p14="http://schemas.microsoft.com/office/powerpoint/2010/main" val="3876290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6" y="998731"/>
            <a:ext cx="8487435" cy="28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가로 먼저 출력 </a:t>
            </a:r>
            <a:r>
              <a:rPr lang="en-US" altLang="ko-KR" dirty="0"/>
              <a:t>: </a:t>
            </a:r>
            <a:r>
              <a:rPr lang="ko-KR" altLang="en-US" dirty="0"/>
              <a:t>일단 세로 방향으로 한 번 출력하면 다시 위로 올라가서 출력 불가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92" y="1673805"/>
            <a:ext cx="8372180" cy="40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97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908720"/>
            <a:ext cx="8190910" cy="10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83" y="1763816"/>
            <a:ext cx="8185273" cy="35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70875" y="1437363"/>
            <a:ext cx="5130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줄에 출력될 문자열 저장하는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821" y="3023955"/>
            <a:ext cx="56256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맨 뒤의 단 제목 출력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‘</a:t>
            </a:r>
            <a:r>
              <a:rPr lang="en-US" altLang="ko-KR" sz="1400" dirty="0">
                <a:solidFill>
                  <a:srgbClr val="FF0000"/>
                </a:solidFill>
              </a:rPr>
              <a:t>#  2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 출력</a:t>
            </a:r>
            <a:r>
              <a:rPr lang="en-US" altLang="ko-KR" sz="1400" dirty="0">
                <a:solidFill>
                  <a:srgbClr val="FF0000"/>
                </a:solidFill>
              </a:rPr>
              <a:t>, ‘#  3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출력 아니라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ko-KR" altLang="en-US" sz="1400" dirty="0">
                <a:solidFill>
                  <a:srgbClr val="FF0000"/>
                </a:solidFill>
              </a:rPr>
              <a:t>에 각 단의 제목을 문자열로 모두 넣은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후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한 번에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5931" y="4231832"/>
            <a:ext cx="3285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중첩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문으로 구구단 출력</a:t>
            </a:r>
          </a:p>
        </p:txBody>
      </p:sp>
    </p:spTree>
    <p:extLst>
      <p:ext uri="{BB962C8B-B14F-4D97-AF65-F5344CB8AC3E}">
        <p14:creationId xmlns:p14="http://schemas.microsoft.com/office/powerpoint/2010/main" val="351367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43735"/>
            <a:ext cx="7425825" cy="28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7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E2F29EF-9583-4E78-8812-6872ABEFAF0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31" y="1383111"/>
            <a:ext cx="7144834" cy="543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6B643-EF8B-46A0-8D7F-53B5C4569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39"/>
          <a:stretch/>
        </p:blipFill>
        <p:spPr bwMode="auto">
          <a:xfrm>
            <a:off x="4697112" y="667074"/>
            <a:ext cx="7234844" cy="71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0EAFD54-73EC-42D8-A6B8-66B0A35B4FF7}"/>
              </a:ext>
            </a:extLst>
          </p:cNvPr>
          <p:cNvSpPr/>
          <p:nvPr/>
        </p:nvSpPr>
        <p:spPr>
          <a:xfrm>
            <a:off x="4880865" y="2393885"/>
            <a:ext cx="4815535" cy="675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20B6BB-8027-421C-B86A-B965AB104ADC}"/>
              </a:ext>
            </a:extLst>
          </p:cNvPr>
          <p:cNvSpPr txBox="1">
            <a:spLocks/>
          </p:cNvSpPr>
          <p:nvPr/>
        </p:nvSpPr>
        <p:spPr>
          <a:xfrm>
            <a:off x="237068" y="759316"/>
            <a:ext cx="11951992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enumerate() </a:t>
            </a:r>
            <a:r>
              <a:rPr lang="ko-KR" altLang="en-US" dirty="0"/>
              <a:t>함수와 리스트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725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21F6275-F378-4F38-BAB8-FE0059AF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0" y="1304109"/>
            <a:ext cx="7055203" cy="168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66EF481-49AD-4314-82BD-06539BBC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0" y="3860487"/>
            <a:ext cx="7332258" cy="690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7C68840-4A5B-4D38-AD9C-AC9FB308E8D9}"/>
              </a:ext>
            </a:extLst>
          </p:cNvPr>
          <p:cNvSpPr txBox="1">
            <a:spLocks/>
          </p:cNvSpPr>
          <p:nvPr/>
        </p:nvSpPr>
        <p:spPr>
          <a:xfrm>
            <a:off x="237068" y="759316"/>
            <a:ext cx="11951992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한줄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리스트 내포 </a:t>
            </a:r>
            <a:r>
              <a:rPr lang="en-US" altLang="ko-KR" dirty="0"/>
              <a:t>(list comprehension)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71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마름모 모양 출력 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6" y="1673806"/>
            <a:ext cx="6979717" cy="23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4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088741"/>
            <a:ext cx="8622450" cy="36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결정 후 그 횟수만큼 반복</a:t>
            </a:r>
            <a:r>
              <a:rPr lang="en-US" altLang="ko-KR" dirty="0"/>
              <a:t>, while </a:t>
            </a:r>
            <a:r>
              <a:rPr lang="ko-KR" altLang="en-US" dirty="0"/>
              <a:t>문은 반복 횟수를 결정하기보다는 조건식이 참일 때 반복하는 방식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93" y="1583796"/>
            <a:ext cx="8280783" cy="57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1" y="3029568"/>
            <a:ext cx="3420379" cy="29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133746"/>
            <a:ext cx="8025550" cy="129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91" y="3654025"/>
            <a:ext cx="8025550" cy="84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94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178751"/>
            <a:ext cx="8190910" cy="27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90856" y="2123855"/>
            <a:ext cx="5355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문에서 사용한 변수와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=0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위에 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조건식인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&lt;3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증가값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마지막에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=i+1 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74409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Code06-02(2).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구하기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87100"/>
            <a:ext cx="8190910" cy="26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983073"/>
            <a:ext cx="8145905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0905" y="1878083"/>
            <a:ext cx="4725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보다 작으면 참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일 때까지 </a:t>
            </a:r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  <a:r>
              <a:rPr lang="en-US" altLang="ko-KR" sz="1400" dirty="0">
                <a:solidFill>
                  <a:srgbClr val="FF0000"/>
                </a:solidFill>
              </a:rPr>
              <a:t> 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을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13" y="4948696"/>
            <a:ext cx="8208157" cy="13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무한 루프 적용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6"/>
            <a:ext cx="4050450" cy="3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38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223755"/>
            <a:ext cx="8291146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618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6"/>
            <a:ext cx="8198258" cy="51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45750" y="1762205"/>
            <a:ext cx="630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무한 </a:t>
            </a:r>
            <a:r>
              <a:rPr lang="ko-KR" altLang="en-US" sz="1400" dirty="0" err="1">
                <a:solidFill>
                  <a:srgbClr val="FF0000"/>
                </a:solidFill>
              </a:rPr>
              <a:t>반복문</a:t>
            </a:r>
            <a:r>
              <a:rPr lang="ko-KR" altLang="en-US" sz="1400" dirty="0">
                <a:solidFill>
                  <a:srgbClr val="FF0000"/>
                </a:solidFill>
              </a:rPr>
              <a:t> 때문에 사용자가 </a:t>
            </a:r>
            <a:r>
              <a:rPr lang="en-US" altLang="ko-KR" sz="1400" dirty="0">
                <a:solidFill>
                  <a:srgbClr val="FF0000"/>
                </a:solidFill>
              </a:rPr>
              <a:t>Ctrl + C </a:t>
            </a:r>
            <a:r>
              <a:rPr lang="ko-KR" altLang="en-US" sz="1400" dirty="0">
                <a:solidFill>
                  <a:srgbClr val="FF0000"/>
                </a:solidFill>
              </a:rPr>
              <a:t>를 누를 때까지 </a:t>
            </a:r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</a:p>
        </p:txBody>
      </p:sp>
    </p:spTree>
    <p:extLst>
      <p:ext uri="{BB962C8B-B14F-4D97-AF65-F5344CB8AC3E}">
        <p14:creationId xmlns:p14="http://schemas.microsoft.com/office/powerpoint/2010/main" val="584581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164944"/>
            <a:ext cx="71437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16080" y="2573905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두 숫자를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연산자를 입력</a:t>
            </a:r>
          </a:p>
        </p:txBody>
      </p:sp>
    </p:spTree>
    <p:extLst>
      <p:ext uri="{BB962C8B-B14F-4D97-AF65-F5344CB8AC3E}">
        <p14:creationId xmlns:p14="http://schemas.microsoft.com/office/powerpoint/2010/main" val="346017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19" y="1036638"/>
            <a:ext cx="106775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반복문의 개념과 필요성 </a:t>
            </a:r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 않는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 err="1"/>
              <a:t>반복문</a:t>
            </a:r>
            <a:r>
              <a:rPr lang="ko-KR" altLang="en-US" dirty="0"/>
              <a:t> 사용한 경우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1583796"/>
            <a:ext cx="6805350" cy="10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1" y="2680944"/>
            <a:ext cx="6764902" cy="107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07" y="4329101"/>
            <a:ext cx="6761804" cy="20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926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반복문을</a:t>
            </a:r>
            <a:r>
              <a:rPr lang="ko-KR" altLang="en-US" dirty="0"/>
              <a:t> 탈출시키는 </a:t>
            </a:r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 계속되는 반복을 논리 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628802"/>
            <a:ext cx="4365485" cy="30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779151"/>
            <a:ext cx="7110790" cy="171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6629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종료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1237374"/>
            <a:ext cx="6732583" cy="31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4400637"/>
            <a:ext cx="6732583" cy="22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45950" y="338399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하도록 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값을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입력한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이면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실행한 후 </a:t>
            </a:r>
            <a:r>
              <a:rPr lang="en-US" altLang="ko-KR" sz="1400" dirty="0">
                <a:solidFill>
                  <a:srgbClr val="FF0000"/>
                </a:solidFill>
              </a:rPr>
              <a:t>break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en-US" altLang="ko-KR" sz="1400" dirty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while </a:t>
            </a:r>
            <a:r>
              <a:rPr lang="ko-KR" altLang="en-US" sz="1400" dirty="0">
                <a:solidFill>
                  <a:srgbClr val="FF0000"/>
                </a:solidFill>
              </a:rPr>
              <a:t>문을 탈출해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행으로 건너뜀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행에는 아무것도 없으므로 자연스럽게 </a:t>
            </a: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실행</a:t>
            </a:r>
          </a:p>
        </p:txBody>
      </p:sp>
    </p:spTree>
    <p:extLst>
      <p:ext uri="{BB962C8B-B14F-4D97-AF65-F5344CB8AC3E}">
        <p14:creationId xmlns:p14="http://schemas.microsoft.com/office/powerpoint/2010/main" val="106383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33745"/>
            <a:ext cx="873600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2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누적 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지점 알기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72" y="1223755"/>
            <a:ext cx="8228299" cy="3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65830" y="2388152"/>
            <a:ext cx="5877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까지 변경되어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회 실행하고</a:t>
            </a:r>
            <a:r>
              <a:rPr lang="en-US" altLang="ko-KR" sz="1400" dirty="0">
                <a:solidFill>
                  <a:srgbClr val="FF0000"/>
                </a:solidFill>
              </a:rPr>
              <a:t>,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누적</a:t>
            </a:r>
            <a:r>
              <a:rPr lang="en-US" altLang="ko-KR" sz="1400" dirty="0">
                <a:solidFill>
                  <a:srgbClr val="FF0000"/>
                </a:solidFill>
              </a:rPr>
              <a:t> 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</a:rPr>
              <a:t>1000</a:t>
            </a:r>
            <a:r>
              <a:rPr lang="ko-KR" altLang="en-US" sz="1400" dirty="0">
                <a:solidFill>
                  <a:srgbClr val="FF0000"/>
                </a:solidFill>
              </a:rPr>
              <a:t>보다 크거나 같으면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문을 탈출해서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3" y="5258921"/>
            <a:ext cx="8082390" cy="9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4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다시 돌아가게 하는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1252721"/>
            <a:ext cx="5983822" cy="36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3</a:t>
            </a:r>
            <a:r>
              <a:rPr lang="ko-KR" altLang="en-US" dirty="0"/>
              <a:t>의 배수 </a:t>
            </a:r>
            <a:r>
              <a:rPr lang="en-US" altLang="ko-KR" dirty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/>
              <a:t>더하기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844" y="1178751"/>
            <a:ext cx="821126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584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별 모양의 글자 출력하는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문으로 구현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43" y="1583796"/>
            <a:ext cx="7589811" cy="54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53" y="2663915"/>
            <a:ext cx="7577389" cy="393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72545" y="3796069"/>
            <a:ext cx="607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반복되어 출력 줄이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다섯 줄은 </a:t>
            </a:r>
            <a:r>
              <a:rPr lang="en-US" altLang="ko-KR" sz="1400" dirty="0">
                <a:solidFill>
                  <a:srgbClr val="FF0000"/>
                </a:solidFill>
              </a:rPr>
              <a:t>7~15</a:t>
            </a:r>
            <a:r>
              <a:rPr lang="ko-KR" altLang="en-US" sz="1400" dirty="0">
                <a:solidFill>
                  <a:srgbClr val="FF0000"/>
                </a:solidFill>
              </a:rPr>
              <a:t>행이 출력하고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나머지 네 줄은 </a:t>
            </a:r>
            <a:r>
              <a:rPr lang="en-US" altLang="ko-KR" sz="1400" dirty="0">
                <a:solidFill>
                  <a:srgbClr val="FF0000"/>
                </a:solidFill>
              </a:rPr>
              <a:t>16~24</a:t>
            </a:r>
            <a:r>
              <a:rPr lang="ko-KR" altLang="en-US" sz="1400" dirty="0">
                <a:solidFill>
                  <a:srgbClr val="FF0000"/>
                </a:solidFill>
              </a:rPr>
              <a:t>행이 출력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각 줄이 출력될 때 공백과 별의 개수는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13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18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22</a:t>
            </a:r>
            <a:r>
              <a:rPr lang="ko-KR" altLang="en-US" sz="1400" dirty="0">
                <a:solidFill>
                  <a:srgbClr val="FF0000"/>
                </a:solidFill>
              </a:rPr>
              <a:t>행이 결정</a:t>
            </a:r>
          </a:p>
        </p:txBody>
      </p:sp>
    </p:spTree>
    <p:extLst>
      <p:ext uri="{BB962C8B-B14F-4D97-AF65-F5344CB8AC3E}">
        <p14:creationId xmlns:p14="http://schemas.microsoft.com/office/powerpoint/2010/main" val="4285898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B566C0-DC93-4602-8A5F-F513EB838D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45" y="794975"/>
            <a:ext cx="8622450" cy="47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05" y="953726"/>
            <a:ext cx="8622450" cy="33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00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 사용과 내부적 변경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624828"/>
            <a:ext cx="8280920" cy="8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46051" y="1851142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range(3)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</a:rPr>
              <a:t>range(0, 3, 1)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같다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3068960"/>
            <a:ext cx="8280920" cy="83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4055775"/>
            <a:ext cx="8280920" cy="8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1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값 코드 내부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_(</a:t>
            </a:r>
            <a:r>
              <a:rPr lang="ko-KR" altLang="en-US" dirty="0" err="1"/>
              <a:t>언더바</a:t>
            </a:r>
            <a:r>
              <a:rPr lang="en-US" altLang="ko-KR" dirty="0"/>
              <a:t>) : </a:t>
            </a:r>
            <a:r>
              <a:rPr lang="en-US" altLang="ko-KR" dirty="0" err="1"/>
              <a:t>i</a:t>
            </a:r>
            <a:r>
              <a:rPr lang="ko-KR" altLang="en-US" dirty="0"/>
              <a:t>를 사용하지 않으려면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_(</a:t>
            </a:r>
            <a:r>
              <a:rPr lang="ko-KR" altLang="en-US" dirty="0" err="1"/>
              <a:t>언더바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10" y="1223755"/>
            <a:ext cx="8114751" cy="21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27" y="4914166"/>
            <a:ext cx="8114751" cy="7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2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range() </a:t>
            </a:r>
            <a:r>
              <a:rPr lang="ko-KR" altLang="en-US" dirty="0"/>
              <a:t>함수의 </a:t>
            </a:r>
            <a:r>
              <a:rPr lang="ko-KR" altLang="en-US" dirty="0" err="1"/>
              <a:t>시작값</a:t>
            </a:r>
            <a:r>
              <a:rPr lang="ko-KR" altLang="en-US" dirty="0"/>
              <a:t> </a:t>
            </a:r>
            <a:r>
              <a:rPr lang="en-US" altLang="ko-KR" dirty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줄여</a:t>
            </a:r>
            <a:r>
              <a:rPr lang="en-US" altLang="ko-KR" dirty="0"/>
              <a:t>(0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 </a:t>
            </a:r>
            <a:r>
              <a:rPr lang="en-US" altLang="ko-KR" dirty="0"/>
              <a:t>: 1~5</a:t>
            </a:r>
            <a:r>
              <a:rPr lang="ko-KR" altLang="en-US" dirty="0"/>
              <a:t>의 숫자들을 차례로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33746"/>
            <a:ext cx="8128260" cy="84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977926"/>
            <a:ext cx="8128260" cy="133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3879050"/>
            <a:ext cx="8128260" cy="167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53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문을 활용한 합계 구하기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프로그램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 작성 내용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1628801"/>
            <a:ext cx="8190910" cy="16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3924055"/>
            <a:ext cx="8190910" cy="19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98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 내용을 코드로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223755"/>
            <a:ext cx="7896885" cy="374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35860" y="2348880"/>
            <a:ext cx="4995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‘</a:t>
            </a:r>
            <a:r>
              <a:rPr lang="en-US" altLang="ko-KR" sz="1400" dirty="0">
                <a:solidFill>
                  <a:srgbClr val="FF0000"/>
                </a:solidFill>
              </a:rPr>
              <a:t>hap=</a:t>
            </a:r>
            <a:r>
              <a:rPr lang="en-US" altLang="ko-KR" sz="1400" dirty="0" err="1">
                <a:solidFill>
                  <a:srgbClr val="FF0000"/>
                </a:solidFill>
              </a:rPr>
              <a:t>hap+i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어떤 값이 있어야 다시 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자체가 존재하지 않아 더할 것이 없어서 오류가 발생</a:t>
            </a:r>
          </a:p>
        </p:txBody>
      </p:sp>
    </p:spTree>
    <p:extLst>
      <p:ext uri="{BB962C8B-B14F-4D97-AF65-F5344CB8AC3E}">
        <p14:creationId xmlns:p14="http://schemas.microsoft.com/office/powerpoint/2010/main" val="37593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1257</Words>
  <Application>Microsoft Office PowerPoint</Application>
  <PresentationFormat>와이드스크린</PresentationFormat>
  <Paragraphs>226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HY견고딕</vt:lpstr>
      <vt:lpstr>나눔스퀘어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 01 이 장에서 만들 프로그램</vt:lpstr>
      <vt:lpstr>Section 01 이 장에서 만들 프로그램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02 기본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03 중첩 for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04 while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Section 05 break 문과 continue 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lee01</cp:lastModifiedBy>
  <cp:revision>258</cp:revision>
  <dcterms:created xsi:type="dcterms:W3CDTF">2012-07-23T02:34:37Z</dcterms:created>
  <dcterms:modified xsi:type="dcterms:W3CDTF">2022-03-09T05:28:00Z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